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1051560"/>
            <a:ext cx="548640" cy="548640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051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508760" y="10972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4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EZ Solution · 건축자재 품질인정구조 전문기업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21488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덕트 내화채움 품질인정구조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841248" y="29718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FFC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HVAC &amp; SMOKE DUCT FIRE-PROTECTION SOLUTION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3886200"/>
            <a:ext cx="2560320" cy="1554480"/>
          </a:xfrm>
          <a:prstGeom prst="roundRect">
            <a:avLst>
              <a:gd name="adj" fmla="val 3529"/>
            </a:avLst>
          </a:prstGeom>
          <a:solidFill>
            <a:srgbClr val="16335E"/>
          </a:solidFill>
          <a:ln w="9525">
            <a:solidFill>
              <a:srgbClr val="2A4A7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4069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금속·비금속 덕트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05840" y="461772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F2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차열·차염 내화채움 구조 솔루션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566160" y="3886200"/>
            <a:ext cx="2560320" cy="1554480"/>
          </a:xfrm>
          <a:prstGeom prst="roundRect">
            <a:avLst>
              <a:gd name="adj" fmla="val 3529"/>
            </a:avLst>
          </a:prstGeom>
          <a:solidFill>
            <a:srgbClr val="16335E"/>
          </a:solidFill>
          <a:ln w="9525">
            <a:solidFill>
              <a:srgbClr val="2A4A7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4069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부분차열(보온) 구조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749040" y="461772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F2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대응 기술 · 경제성 확보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309360" y="3886200"/>
            <a:ext cx="2560320" cy="1554480"/>
          </a:xfrm>
          <a:prstGeom prst="roundRect">
            <a:avLst>
              <a:gd name="adj" fmla="val 3529"/>
            </a:avLst>
          </a:prstGeom>
          <a:solidFill>
            <a:srgbClr val="16335E"/>
          </a:solidFill>
          <a:ln w="9525">
            <a:solidFill>
              <a:srgbClr val="2A4A7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4069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하이테크 현장 전용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461772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F2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W/O MFD 내화채움 구조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052560" y="3886200"/>
            <a:ext cx="2560320" cy="1554480"/>
          </a:xfrm>
          <a:prstGeom prst="roundRect">
            <a:avLst>
              <a:gd name="adj" fmla="val 3529"/>
            </a:avLst>
          </a:prstGeom>
          <a:solidFill>
            <a:srgbClr val="16335E"/>
          </a:solidFill>
          <a:ln w="9525">
            <a:solidFill>
              <a:srgbClr val="2A4A7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35440" y="4069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OSC 공법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235440" y="461772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F2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설계–제작–시공 토탈 솔루션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22960" y="5943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9C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덕트 내화채움 방화소켓 구조 특허 등록 및 출원 중 · 2026.05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성능기준 (3/5)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차염 내화채움 — 단열구조 기준</a:t>
            </a:r>
            <a:endParaRPr lang="en-US" sz="1900" dirty="0"/>
          </a:p>
        </p:txBody>
      </p:sp>
      <p:pic>
        <p:nvPicPr>
          <p:cNvPr id="8" name="Image 0" descr="/sessions/friendly-awesome-gauss/mnt/outputs/ver14/body/b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세라믹 섬유블랭킷(50T) 벽면 양쪽 1m 필수 · 가연성 단열재 사용 시 차열 적용 (지침 부록4 2.2.1)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/ 45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성능기준 (4/5)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지지구조 · 관통재 · 보온재 · 이격거리</a:t>
            </a:r>
            <a:endParaRPr lang="en-US" sz="1900" dirty="0"/>
          </a:p>
        </p:txBody>
      </p:sp>
      <p:pic>
        <p:nvPicPr>
          <p:cNvPr id="8" name="Image 0" descr="/sessions/friendly-awesome-gauss/mnt/outputs/ver14/body/b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금속/비금속 덕트별 적용 · 무기/유기 보온재 · 덕트 이격거리(벽 400·덕트 300·배관 150mm)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/ 45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성능기준 (5/5)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방화댐퍼 · 용어 정의</a:t>
            </a:r>
            <a:endParaRPr lang="en-US" sz="1900" dirty="0"/>
          </a:p>
        </p:txBody>
      </p:sp>
      <p:pic>
        <p:nvPicPr>
          <p:cNvPr id="8" name="Image 0" descr="/sessions/friendly-awesome-gauss/mnt/outputs/ver14/body/b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범용/전용 방화댐퍼 · 단열재/보온재 · 부분단열/전체단열/전체보온 구조 용어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/ 45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286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300" kern="0" dirty="0">
                <a:solidFill>
                  <a:srgbClr val="FFC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CHAPTER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914400" y="274320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품질인정구조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32688" y="36118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FC4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인정구조 보유 현황 · 제품 라인업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인정구조 현황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덕트 내화채움구조 보유 LIST</a:t>
            </a:r>
            <a:endParaRPr lang="en-US" sz="19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280160"/>
          <a:ext cx="11274552" cy="914400"/>
        </p:xfrm>
        <a:graphic>
          <a:graphicData uri="http://schemas.openxmlformats.org/drawingml/2006/table">
            <a:tbl>
              <a:tblPr/>
              <a:tblGrid>
                <a:gridCol w="502920"/>
                <a:gridCol w="1371600"/>
                <a:gridCol w="1737360"/>
                <a:gridCol w="1691640"/>
                <a:gridCol w="1371600"/>
                <a:gridCol w="2221992"/>
                <a:gridCol w="1600200"/>
                <a:gridCol w="1234440"/>
              </a:tblGrid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No.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구조명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관통재/개구부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인정번호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유효기간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96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01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벽체/금속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사각덕트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DUCT-VT-01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2600*650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최대규격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2m 부분단열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FS-MP25-0310-1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2030.03.09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02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DUCT-VT-064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1600*400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1.8m 부분단열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FS-MP25-0310-5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2030.03.09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03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DUCT-VT-049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1400*350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0.49㎡ 이하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1.4m 부분단열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FS-MP25-0310-3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2030.03.09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DUCT-VA-064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1600*400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0.2m+글라스울 전체보온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FS-MP25-0310-4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2030.03.09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05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DUCT-VS-01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2600*650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최대규격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2m 부분단열(하이테크)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FS-MP25-0310-2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2030.03.09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06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DUCT-VAG-1.69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2600*650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최대규격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차열재 전체단열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FS-MP25-0910-01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2030.09.09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07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DUCT-VTI-064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1600*400 (50↓)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2m 부분단열(내장형)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FS-MP25-0910-06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2030.09.09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08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입상/금속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사각덕트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DUCT-HTG-1.69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2600*650 (80↓)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최대규격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2.75m 부분단열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FS-MP25-0910-04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2030.09.09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b="1" dirty="0">
                          <a:solidFill>
                            <a:srgbClr val="15396B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DUCT-HTG-064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1600*400 (80↓)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1.75m 부분단열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FS-MP25-0910-05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8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2030.09.09</a:t>
                      </a:r>
                      <a:endParaRPr lang="en-US" sz="88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457200" y="5989320"/>
            <a:ext cx="11274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개발 중(2026 하반기 고시 예정): 차염 비보온 전용 · 금속 원형덕트 · 페놀릭/마이크로 덕트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/ 45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DUCT-VT-01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DUCT-VT-01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FS-MP25-0310-1</a:t>
            </a:r>
            <a:endParaRPr lang="en-US" sz="10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2600×650 / 2700×750 (간격 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초과 / 최대 시험규격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2m 부분단열 · 범용댐퍼 · 슬리브 없음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VT200×2 · 방화플래싱 I형 · 차열재50T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/ 45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DUCT-VT-064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DUCT-VT-064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FS-MP25-0310-5</a:t>
            </a:r>
            <a:endParaRPr lang="en-US" sz="10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1600×400 / 1700×500 (50㎜↓)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 ~ 0.49㎡ 초과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1.8m 부분단열 · 범용댐퍼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VM200 · 방화플래싱 · 차열재50T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 / 45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DUCT-VT-049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DUCT-VT-049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FS-MP25-0310-3</a:t>
            </a:r>
            <a:endParaRPr lang="en-US" sz="10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1400×350 / 1500×450 (50㎜↓)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0.49㎡ 이하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1.4m 부분단열 · 범용댐퍼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VM200 · 글라스울 25T×2겹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 / 45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DUCT-VA-064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DUCT-VA-064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FS-MP25-0310-4</a:t>
            </a:r>
            <a:endParaRPr lang="en-US" sz="10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1600×400 / 1700×500 (50㎜↓)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0.2m 부분단열 + 글라스울 전체보온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VM200 · 차열재 25T×2겹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/ 45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DUCT-VS-01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DUCT-VS-01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FS-MP25-0310-2</a:t>
            </a:r>
            <a:endParaRPr lang="en-US" sz="10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2600×650 / 2700×750 (50㎜↓)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최대 시험규격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하이테크 W/O MFD · FM PVC 적용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VS200 · VG200 · 방화플래싱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 / 45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제도 도입배경 (1/2)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건축자재등 품질인정제도 도입 배경</a:t>
            </a:r>
            <a:endParaRPr lang="en-US" sz="1900" dirty="0"/>
          </a:p>
        </p:txBody>
      </p:sp>
      <p:pic>
        <p:nvPicPr>
          <p:cNvPr id="8" name="Image 0" descr="/sessions/friendly-awesome-gauss/mnt/outputs/ver14/body/b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화재안전을 위해 건축자재 품질관리를 대폭 강화 — 현황 대비 개선 체계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/ 45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DUCT-VAG-1.69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DUCT-VAG-1.69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FS-MP25-0910-01</a:t>
            </a:r>
            <a:endParaRPr lang="en-US" sz="10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2600×650 / 2700×750 (50㎜↓)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최대 시험규격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전체 차열재 단열 구조 · 범용댐퍼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VTG200 · 차열재50T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 / 45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사각덕트 · DUCT-VTI-064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DUCT-VTI-064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FS-MP25-0910-06</a:t>
            </a:r>
            <a:endParaRPr lang="en-US" sz="10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벽체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1600×400 / 1700×500 (50㎜↓)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내장형 방화소켓 · OSC 공장제작 가능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VIG200 · 복합시트 150H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/ 45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입상 사각덕트 · DUCT-HTG-1.69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DUCT-HTG-1.69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FS-MP25-0910-04</a:t>
            </a:r>
            <a:endParaRPr lang="en-US" sz="10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입상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2600×650 / 2760×810 (80㎜↓)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초과 / 최대규격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2.75m 부분단열 · 금속배관 슬리브 · OSC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HTG300C · 틈새강판 Z형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/ 45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입상 사각덕트 · DUCT-HTG-064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160520" cy="4983480"/>
          </a:xfrm>
          <a:prstGeom prst="roundRect">
            <a:avLst>
              <a:gd name="adj" fmla="val 1758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9047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DUCT-HTG-064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892808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B5740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2시간</a:t>
            </a:r>
            <a:pPr indent="0" marL="0">
              <a:buNone/>
            </a:pPr>
            <a:r>
              <a:rPr lang="en-US" sz="10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FS-MP25-0910-05</a:t>
            </a:r>
            <a:endParaRPr lang="en-US" sz="10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2286000"/>
          <a:ext cx="3758184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2615184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사용부위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입상 금속관 방화구획 관통부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관통재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1600×400 / 1760×560 (80㎜↓)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사용면적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0.64㎡ 이하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구조특징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1.75m 부분단열 · 금속배관 슬리브 · OSC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D4E8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제품구성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B233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방화소켓 HMG300C · 차열재50T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Image 0" descr="/sessions/friendly-awesome-gauss/mnt/outputs/ver14/body/b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9180" y="1500728"/>
            <a:ext cx="6858000" cy="46337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869180" y="1500728"/>
            <a:ext cx="6858000" cy="4633784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 / 45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DUCT-HTG-1.69 — 제품 구성 상세</a:t>
            </a:r>
            <a:endParaRPr lang="en-US" sz="1900" dirty="0"/>
          </a:p>
        </p:txBody>
      </p:sp>
      <p:pic>
        <p:nvPicPr>
          <p:cNvPr id="8" name="Image 0" descr="/sessions/friendly-awesome-gauss/mnt/outputs/ver14/body/b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23 / 45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· 인정구조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DUCT-HTG-064 — 제품 구성 상세</a:t>
            </a:r>
            <a:endParaRPr lang="en-US" sz="1900" dirty="0"/>
          </a:p>
        </p:txBody>
      </p:sp>
      <p:pic>
        <p:nvPicPr>
          <p:cNvPr id="8" name="Image 0" descr="/sessions/friendly-awesome-gauss/mnt/outputs/ver14/body/b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 / 45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시공 체크포인트 (1/4)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벽체 방화소켓 · 댐퍼 · 플래싱 설치기준</a:t>
            </a:r>
            <a:endParaRPr lang="en-US" sz="1900" dirty="0"/>
          </a:p>
        </p:txBody>
      </p:sp>
      <p:pic>
        <p:nvPicPr>
          <p:cNvPr id="8" name="Image 0" descr="/sessions/friendly-awesome-gauss/mnt/outputs/ver14/body/b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방화소켓 벽면 25㎜ 노출(좌우 대칭) · 소켓+댐퍼 C/BAR 50㎜↓ 고정 · 방화플래싱 I형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26 / 45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시공 체크포인트 (2/4)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입상 방화소켓 · 틈새 · 슬리브 설치기준</a:t>
            </a:r>
            <a:endParaRPr lang="en-US" sz="1900" dirty="0"/>
          </a:p>
        </p:txBody>
      </p:sp>
      <p:pic>
        <p:nvPicPr>
          <p:cNvPr id="8" name="Image 0" descr="/sessions/friendly-awesome-gauss/mnt/outputs/ver14/body/b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입상 소켓 SLAB 상부 150㎜ 노출(상하 비대칭) · 틈새강판 Z형 · 금속배관 슬리브 70㎜↓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 / 45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시공 체크포인트 (3/4)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입상 방화플래싱 설치기준</a:t>
            </a:r>
            <a:endParaRPr lang="en-US" sz="1900" dirty="0"/>
          </a:p>
        </p:txBody>
      </p:sp>
      <p:pic>
        <p:nvPicPr>
          <p:cNvPr id="8" name="Image 0" descr="/sessions/friendly-awesome-gauss/mnt/outputs/ver14/body/b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플래싱 강판 Z형 · 차열시트 'L'형 4면 안착 · 덕트 고정가대 간섭 검토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28 / 45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시공 체크포인트 (4/4)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단열재 보온핀 설치 · 관통부 처리</a:t>
            </a:r>
            <a:endParaRPr lang="en-US" sz="1900" dirty="0"/>
          </a:p>
        </p:txBody>
      </p:sp>
      <p:pic>
        <p:nvPicPr>
          <p:cNvPr id="8" name="Image 0" descr="/sessions/friendly-awesome-gauss/mnt/outputs/ver14/body/b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보온핀 600㎜↓ 간격 · 이음부 100㎜ 겹침 · 시공완료 후 인정표시 스티커 부착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29 / 45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제도 도입배경 (2/2)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화재안전 주요 건축자재의 품질인정 의무</a:t>
            </a:r>
            <a:endParaRPr lang="en-US" sz="1900" dirty="0"/>
          </a:p>
        </p:txBody>
      </p:sp>
      <p:pic>
        <p:nvPicPr>
          <p:cNvPr id="8" name="Image 0" descr="/sessions/friendly-awesome-gauss/mnt/outputs/ver14/body/b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/ 45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F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286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300" kern="0" dirty="0">
                <a:solidFill>
                  <a:srgbClr val="FFC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CHAPTER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914400" y="274320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기타 검토 자료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32688" y="36118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FC4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품질인정서 구성 · 공고 · 질의회신 · 경과조치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품질인정서 구성</a:t>
            </a:r>
            <a:endParaRPr lang="en-US" sz="1900" dirty="0"/>
          </a:p>
        </p:txBody>
      </p:sp>
      <p:pic>
        <p:nvPicPr>
          <p:cNvPr id="8" name="Image 0" descr="/sessions/friendly-awesome-gauss/mnt/outputs/ver14/body/b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 설계도서 · 시방서 · 품질관리 설명서 · 시공/현장품질관리(체크리스트)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31 / 45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한국건설기술연구원 품질인정 공고</a:t>
            </a:r>
            <a:endParaRPr lang="en-US" sz="1900" dirty="0"/>
          </a:p>
        </p:txBody>
      </p:sp>
      <p:pic>
        <p:nvPicPr>
          <p:cNvPr id="8" name="Image 0" descr="/sessions/friendly-awesome-gauss/mnt/outputs/ver14/body/b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KICT 홈페이지 &gt; 정보공개 &gt; 사전정보공표 &gt; 건설품질·인/지정 에서 인정공고 확인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32 / 45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처리기관 답변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2779776"/>
            <a:ext cx="11274552" cy="932688"/>
          </a:xfrm>
          <a:prstGeom prst="roundRect">
            <a:avLst>
              <a:gd name="adj" fmla="val 5882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779776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779776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민원 처리기관 · 답변 25.07.15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3273552"/>
            <a:ext cx="106984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 적용 관련 회신 (민원 질의·답변 상세내용 비공개)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3913632"/>
            <a:ext cx="11274552" cy="932688"/>
          </a:xfrm>
          <a:prstGeom prst="roundRect">
            <a:avLst>
              <a:gd name="adj" fmla="val 5882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913632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913632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처리기관 · 답변 25.08.05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4407408"/>
            <a:ext cx="106984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적용 기준 관련 회신 (질의·답변 상세내용 비공개)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33 / 45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차염구조 · 원재료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527048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527048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527048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25.02.13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2020824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차염구조는 인정받은 구조대로 사용 가능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내화성능이 확인되지 않은 원재료의 추가 또는 변경은 불가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2935224"/>
            <a:ext cx="11274552" cy="1481328"/>
          </a:xfrm>
          <a:prstGeom prst="roundRect">
            <a:avLst>
              <a:gd name="adj" fmla="val 3704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2935224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935224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25.06.25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3429000"/>
            <a:ext cx="106984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인정받은 구조대로 사용 가능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가연성 단열재를 이용하여 인정을 받으면 사용 가능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품질시험 당시 확인되지 않은 원재료의 추가 또는 변경은 불가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4617720"/>
            <a:ext cx="11274552" cy="1481328"/>
          </a:xfrm>
          <a:prstGeom prst="roundRect">
            <a:avLst>
              <a:gd name="adj" fmla="val 3704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4617720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617720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26.04.07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731520" y="5111496"/>
            <a:ext cx="106984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인정받은 대로 사용하여야 하며, 추가적인 단열재 시공으로 내화성능에 영향을 미치면 안 됨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품질이 적합하다고 인정받아야 하며, 세부인정내용을 준수하여 설치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인정받을 당시 사용되지 않은 원재료를 추가 사용하는 것은 세부인정내용에 포함되지 않음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34 / 45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세라믹 1m 시공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2779776"/>
            <a:ext cx="11274552" cy="932688"/>
          </a:xfrm>
          <a:prstGeom prst="roundRect">
            <a:avLst>
              <a:gd name="adj" fmla="val 5882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779776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779776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25.09.10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3273552"/>
            <a:ext cx="106984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차염구조는 세라믹 섬유블랭킷을 벽면에서 양쪽으로 1m씩 시공하도록 규정되어 있음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3913632"/>
            <a:ext cx="11274552" cy="932688"/>
          </a:xfrm>
          <a:prstGeom prst="roundRect">
            <a:avLst>
              <a:gd name="adj" fmla="val 5882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913632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913632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26.04.07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4407408"/>
            <a:ext cx="106984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인정받은 대로 사용하여야 하며, 추가 단열재 시공이 내화성능에 영향을 미치면 안 됨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35 / 45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개정 법규 적용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3072384"/>
            <a:ext cx="11274552" cy="1481328"/>
          </a:xfrm>
          <a:prstGeom prst="roundRect">
            <a:avLst>
              <a:gd name="adj" fmla="val 3704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072384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072384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문의 · 25.04.11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3566160"/>
            <a:ext cx="106984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 품질인정제도 개정 후 용도변경 등 변경허가 시 개정된 법규 적용이 원칙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개정 법규의 부적합 사유가 크게 증가하지 않으면 허가권자 승인 후 종전 규정을 따를 수 있음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(시공 중 종전규정 성적서 연장시험 후 사용 가능 / 내화시험 연구소 승인 시)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36 / 45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사진·영상 적용 시점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2505456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505456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505456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25.03.05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2999232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2024.12.19 착공신고 이후 현장부터 적용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구체적인 적용 방법은 허가권자가 판단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3913632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913632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913632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25.07.04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4407408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2024.12.19 착공신고 이후 현장부터, 시공을 완료한 단계에서 적용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적용 범위는 내화채움구조가 시공되는 모든 부위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37 / 45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방화구획 적용 범위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2368296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368296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368296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25.09.24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2862072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외기에 노출된 부분은 방화구획을 적용하지 않을 수 있을 것으로 사료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구체적인 사항은 허가권자 판단이 필요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3776472"/>
            <a:ext cx="11274552" cy="1481328"/>
          </a:xfrm>
          <a:prstGeom prst="roundRect">
            <a:avLst>
              <a:gd name="adj" fmla="val 3704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776472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776472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23.12.19 / 건기원 25.11.18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4270248"/>
            <a:ext cx="106984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방화구획을 관통하여 관통부가 생기는 경우에는 내화채움구조를 적용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적용 범위는 해당 벽·바닥의 방화구획 대상 여부 등에 따라 다르며 허가권자 판단 — 해당되지 않으면 적용하지 않아도 됨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38 / 45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방화댐퍼 설치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2231136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231136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231136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24.05.13 / 23.02.27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2724912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내화채움구조는 방화댐퍼 설치가 기준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단독 제연설비는 방화댐퍼 미설치 가능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3639312"/>
            <a:ext cx="11274552" cy="1755648"/>
          </a:xfrm>
          <a:prstGeom prst="roundRect">
            <a:avLst>
              <a:gd name="adj" fmla="val 312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639312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639312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25.11.27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4133088"/>
            <a:ext cx="10698480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환기·냉난방 풍도가 방화구획 관통 시 연기 또는 불꽃을 감지하여 자동으로 닫히는 구조로 할 것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상시 연기가 발생하는 주방 등은 온도를 감지하여 자동으로 닫히는 구조로 할 것 (휴즈블링크 사용 가능)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제연설비 방화댐퍼는 건축법령 기준이 없어 소방청에 문의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39 / 45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법규 체계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내화채움구조 관련 법규 체계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548640" y="1371600"/>
            <a:ext cx="1737360" cy="841248"/>
          </a:xfrm>
          <a:prstGeom prst="roundRect">
            <a:avLst>
              <a:gd name="adj" fmla="val 5435"/>
            </a:avLst>
          </a:prstGeom>
          <a:solidFill>
            <a:srgbClr val="15396B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371600"/>
            <a:ext cx="1737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법률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2468880" y="1371600"/>
            <a:ext cx="9144000" cy="841248"/>
          </a:xfrm>
          <a:prstGeom prst="roundRect">
            <a:avLst>
              <a:gd name="adj" fmla="val 543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97480" y="1481328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건축법 제50조 · 제52조의4 · 제52조의5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697480" y="1810512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주요구조부 내화구조 의무 / 건축자재 품질관리(품질관리서) / 건축자재등 품질인정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2340864"/>
            <a:ext cx="1737360" cy="841248"/>
          </a:xfrm>
          <a:prstGeom prst="roundRect">
            <a:avLst>
              <a:gd name="adj" fmla="val 5435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340864"/>
            <a:ext cx="1737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시행령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2468880" y="2340864"/>
            <a:ext cx="9144000" cy="841248"/>
          </a:xfrm>
          <a:prstGeom prst="roundRect">
            <a:avLst>
              <a:gd name="adj" fmla="val 543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697480" y="2450592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제63조의2 · 제63조의3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697480" y="2779776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품질인정 대상 건축자재 / 품질인정기관(KICT) 지정·위임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3310128"/>
            <a:ext cx="1737360" cy="841248"/>
          </a:xfrm>
          <a:prstGeom prst="roundRect">
            <a:avLst>
              <a:gd name="adj" fmla="val 5435"/>
            </a:avLst>
          </a:prstGeom>
          <a:solidFill>
            <a:srgbClr val="15396B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3310128"/>
            <a:ext cx="1737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국토교통부령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2468880" y="3310128"/>
            <a:ext cx="9144000" cy="841248"/>
          </a:xfrm>
          <a:prstGeom prst="roundRect">
            <a:avLst>
              <a:gd name="adj" fmla="val 543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97480" y="3419856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피난·방화구조 규칙 제14조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697480" y="3749040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방화구획 관통부는 내화채움성능 인정구조로 메울 것 (개정 2025.09.19)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48640" y="4279392"/>
            <a:ext cx="1737360" cy="841248"/>
          </a:xfrm>
          <a:prstGeom prst="roundRect">
            <a:avLst>
              <a:gd name="adj" fmla="val 5435"/>
            </a:avLst>
          </a:prstGeom>
          <a:solidFill>
            <a:srgbClr val="15396B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4279392"/>
            <a:ext cx="1737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고시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2468880" y="4279392"/>
            <a:ext cx="9144000" cy="841248"/>
          </a:xfrm>
          <a:prstGeom prst="roundRect">
            <a:avLst>
              <a:gd name="adj" fmla="val 543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697480" y="4389120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건축자재등 품질인정 및 관리기준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2697480" y="4718304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국토교통부고시 2022-84호 → 2025-508호 (2025.9.19 시행)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48640" y="5248656"/>
            <a:ext cx="1737360" cy="841248"/>
          </a:xfrm>
          <a:prstGeom prst="roundRect">
            <a:avLst>
              <a:gd name="adj" fmla="val 5435"/>
            </a:avLst>
          </a:prstGeom>
          <a:solidFill>
            <a:srgbClr val="15396B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5248656"/>
            <a:ext cx="17373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세부운영지침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2468880" y="5248656"/>
            <a:ext cx="9144000" cy="841248"/>
          </a:xfrm>
          <a:prstGeom prst="roundRect">
            <a:avLst>
              <a:gd name="adj" fmla="val 543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697480" y="5358384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품질인정 및 관리 세부운영지침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697480" y="5687568"/>
            <a:ext cx="8778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KICT 운영 · 국토교통부 승인(건축안전과-3042, 2023.04.04)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/ 45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제연설비 방화댐퍼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2231136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231136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231136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26.04.15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2724912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 품질인정구조·방화댐퍼는 건축법에 따라 적용·설치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제연설비의 방화댐퍼는 건축법령에 정하고 있지 않음 — 소방청에 문의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3639312"/>
            <a:ext cx="11274552" cy="1755648"/>
          </a:xfrm>
          <a:prstGeom prst="roundRect">
            <a:avLst>
              <a:gd name="adj" fmla="val 312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639312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639312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소방청 화재예방국 · 답변 26.04.14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4133088"/>
            <a:ext cx="10698480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제연설비용 덕트 내 방화댐퍼 설치 의무 없음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설치하고자 할 경우 제연성능에 지장이 없고, 화재감지기 연동 및 제어반에서 수동 기동이 가능해야 함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제연설비 방화구획 관통 시 내화채움구조는 설치하여야 할 것으로 판단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 / 45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층간 방화구획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3209544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209544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209544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답변 24.06.13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3703320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층간 방화구획 관통 시 내화채움 및 방화댐퍼 설치가 기준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2020.10.8 일부개정으로 층간 방화구획 완화규정에서 제외됨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41 / 45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질의회신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질의회신 — 감지기 · 세부인정내용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3209544"/>
            <a:ext cx="11274552" cy="1207008"/>
          </a:xfrm>
          <a:prstGeom prst="roundRect">
            <a:avLst>
              <a:gd name="adj" fmla="val 4545"/>
            </a:avLst>
          </a:prstGeom>
          <a:solidFill>
            <a:srgbClr val="F4F7FB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209544"/>
            <a:ext cx="11274552" cy="402336"/>
          </a:xfrm>
          <a:prstGeom prst="roundRect">
            <a:avLst>
              <a:gd name="adj" fmla="val 13636"/>
            </a:avLst>
          </a:prstGeom>
          <a:solidFill>
            <a:srgbClr val="15396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209544"/>
            <a:ext cx="10789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 건축안전과 · 질의 및 답변 26.04.09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3703320"/>
            <a:ext cx="1069848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세부인정내용을 준수하여 인정받은 대로 설치되어야 함</a:t>
            </a:r>
            <a:endParaRPr lang="en-US" sz="1150" dirty="0"/>
          </a:p>
          <a:p>
            <a:pPr marL="177800" indent="-177800">
              <a:lnSpc>
                <a:spcPct val="106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방화댐퍼 감지기는 소방청 규정을 준수해야 할 것으로 판단 — 관할 지자체 허가권자 협의 요망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42 / 45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검토사항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방화댐퍼 시스템 간섭 검토</a:t>
            </a:r>
            <a:endParaRPr lang="en-US" sz="1900" dirty="0"/>
          </a:p>
        </p:txBody>
      </p:sp>
      <p:pic>
        <p:nvPicPr>
          <p:cNvPr id="8" name="Image 0" descr="/sessions/friendly-awesome-gauss/mnt/outputs/ver14/body/b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 인정구조는 방화댐퍼 등 타공정 간섭 불가 — 설계 검토 필수 · 구동부(모터) 케이싱 별도 검토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43 / 45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참고자료 · 경과조치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내화채움구조 경과조치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457200" y="1371600"/>
            <a:ext cx="5486400" cy="2194560"/>
          </a:xfrm>
          <a:prstGeom prst="roundRect">
            <a:avLst>
              <a:gd name="adj" fmla="val 2500"/>
            </a:avLst>
          </a:prstGeom>
          <a:solidFill>
            <a:srgbClr val="F1F4F9"/>
          </a:solidFill>
          <a:ln w="9525">
            <a:solidFill>
              <a:srgbClr val="D8DE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5087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구법 · 성적서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1920240"/>
            <a:ext cx="5120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국토부고시 2019-593호 「내화구조의 인정 및 관리기준」 시험성적서 — 설치(시공)일 기준 유효기간(3년)까지 종전규정 사용 가능.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45352" y="1371600"/>
            <a:ext cx="5486400" cy="2194560"/>
          </a:xfrm>
          <a:prstGeom prst="roundRect">
            <a:avLst>
              <a:gd name="adj" fmla="val 2500"/>
            </a:avLst>
          </a:prstGeom>
          <a:solidFill>
            <a:srgbClr val="F4F7FB"/>
          </a:solidFill>
          <a:ln w="12700">
            <a:solidFill>
              <a:srgbClr val="FFC5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28232" y="15087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39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신법 · 인정서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28232" y="1920240"/>
            <a:ext cx="5120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B233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국토부고시 2022-84호 「건축자재등 품질인정 및 관리기준」(시행 2021.12.23) — 21.12.23 이후 건축허가 신청 건축물은 인정제품(인정서) 적용.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57200" y="3840480"/>
            <a:ext cx="11274552" cy="2194560"/>
          </a:xfrm>
          <a:prstGeom prst="roundRect">
            <a:avLst>
              <a:gd name="adj" fmla="val 2500"/>
            </a:avLst>
          </a:prstGeom>
          <a:solidFill>
            <a:srgbClr val="15396B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97764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C5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핵심 정리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85800" y="4389120"/>
            <a:ext cx="107899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1F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· 2019-593호(내화구조) → 2022-84호(품질인정 및 관리기준)로 통합.
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1F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· 건축허가·사업승인 변경허가 시 최초 건축허가 기준으로 개정 규칙 적용이 원칙.
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AF1F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· 21.12.23 이전 사업승인 현장은 성적서 유효기간 내 연장 가능(유효기간 지난 성적서는 연장 불가).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44 / 45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F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237744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Thank You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0" y="33832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spc="400" kern="0" dirty="0">
                <a:solidFill>
                  <a:srgbClr val="FFC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 TO NONE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0" y="42062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FC4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 전문기업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제도 주요사항 (1/3)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품질관리 확인점검</a:t>
            </a:r>
            <a:endParaRPr lang="en-US" sz="1900" dirty="0"/>
          </a:p>
        </p:txBody>
      </p:sp>
      <p:pic>
        <p:nvPicPr>
          <p:cNvPr id="8" name="Image 0" descr="/sessions/friendly-awesome-gauss/mnt/outputs/ver14/body/b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시공 전 / 시공 중간(공정 50%↑) / 시공 완료(양생 후) 점검 · KICT 연 1회 이상 현장점검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/ 45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제도 주요사항 (2/3)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시공 사진·동영상 촬영·보관 의무</a:t>
            </a:r>
            <a:endParaRPr lang="en-US" sz="1900" dirty="0"/>
          </a:p>
        </p:txBody>
      </p:sp>
      <p:pic>
        <p:nvPicPr>
          <p:cNvPr id="8" name="Image 0" descr="/sessions/friendly-awesome-gauss/mnt/outputs/ver14/body/b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건축법 시행규칙 제18조의3 · 국토교통부령 제1419호(2024.12.19 시행) — 시공 완료 단계 촬영·보관·제출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/ 45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제도 주요사항 (3/3)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품질관리서 — 연대책임 제도</a:t>
            </a:r>
            <a:endParaRPr lang="en-US" sz="1900" dirty="0"/>
          </a:p>
        </p:txBody>
      </p:sp>
      <p:pic>
        <p:nvPicPr>
          <p:cNvPr id="8" name="Image 0" descr="/sessions/friendly-awesome-gauss/mnt/outputs/ver14/body/b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제조·유통·시공·감리·건축주가 적법 자재의 적정 시공을 연대 책임 (건축법 제52조의4)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 / 45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성능기준 (1/5)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덕트 내화채움구조 요구성능</a:t>
            </a:r>
            <a:endParaRPr lang="en-US" sz="1900" dirty="0"/>
          </a:p>
        </p:txBody>
      </p:sp>
      <p:pic>
        <p:nvPicPr>
          <p:cNvPr id="8" name="Image 0" descr="/sessions/friendly-awesome-gauss/mnt/outputs/ver14/body/b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차열(T급)=차열성+차염성 / 차염(F급)=차염성 · 시험기준 1,000×250 → 2,600×650 강화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/ 45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39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solidFill>
            <a:srgbClr val="FFC50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7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"/>
            <a:ext cx="10058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FD4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성능기준 (2/5)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60120" y="3657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차열 내화채움 — 단열구조 기준</a:t>
            </a:r>
            <a:endParaRPr lang="en-US" sz="1900" dirty="0"/>
          </a:p>
        </p:txBody>
      </p:sp>
      <p:pic>
        <p:nvPicPr>
          <p:cNvPr id="8" name="Image 0" descr="/sessions/friendly-awesome-gauss/mnt/outputs/ver14/body/b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0407" y="1234440"/>
            <a:ext cx="7510882" cy="50749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340407" y="1234440"/>
            <a:ext cx="7510882" cy="5074920"/>
          </a:xfrm>
          <a:prstGeom prst="rect">
            <a:avLst/>
          </a:prstGeom>
          <a:ln w="9525">
            <a:solidFill>
              <a:srgbClr val="D8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6126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부분단열(비보온 후 보온) vs 전체단열(보온) · 차열성: 이면온도 초기 +180K 이내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57200" y="6446520"/>
            <a:ext cx="11274552" cy="0"/>
          </a:xfrm>
          <a:prstGeom prst="line">
            <a:avLst/>
          </a:prstGeom>
          <a:noFill/>
          <a:ln w="9525">
            <a:solidFill>
              <a:srgbClr val="D8DE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㈜이지원 EZ Solution · 덕트 내화채움 품질인정 구조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144000" y="6473952"/>
            <a:ext cx="2587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C66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 / 45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2026-06-03T02:55:07Z</dcterms:created>
  <dcterms:modified xsi:type="dcterms:W3CDTF">2026-06-03T02:55:07Z</dcterms:modified>
</cp:coreProperties>
</file>